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0" r:id="rId12"/>
    <p:sldId id="267" r:id="rId13"/>
    <p:sldId id="263" r:id="rId14"/>
    <p:sldId id="26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09B"/>
    <a:srgbClr val="80FCBB"/>
    <a:srgbClr val="FFE07D"/>
    <a:srgbClr val="0F0802"/>
    <a:srgbClr val="002424"/>
    <a:srgbClr val="0B0602"/>
    <a:srgbClr val="090400"/>
    <a:srgbClr val="0A0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88970" autoAdjust="0"/>
  </p:normalViewPr>
  <p:slideViewPr>
    <p:cSldViewPr snapToGrid="0">
      <p:cViewPr varScale="1">
        <p:scale>
          <a:sx n="104" d="100"/>
          <a:sy n="104" d="100"/>
        </p:scale>
        <p:origin x="33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31604-22D2-4D80-8E52-009F162E9765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3F390-413C-4EFB-A561-CBFD7DB4E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51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69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60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906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25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73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73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3F390-413C-4EFB-A561-CBFD7DB4E15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61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86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34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3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38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71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3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9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24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93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7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90400"/>
            </a:gs>
            <a:gs pos="70000">
              <a:srgbClr val="0B0602"/>
            </a:gs>
            <a:gs pos="100000">
              <a:srgbClr val="00242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473EA-B117-41B1-A9D5-0105F90A24CA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E4171-5F82-4819-8709-E4119D1AE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5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0.png"/><Relationship Id="rId12" Type="http://schemas.openxmlformats.org/officeDocument/2006/relationships/image" Target="../media/image17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8" Type="http://schemas.openxmlformats.org/officeDocument/2006/relationships/image" Target="../media/image30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40.png"/><Relationship Id="rId14" Type="http://schemas.openxmlformats.org/officeDocument/2006/relationships/image" Target="../media/image19.png"/><Relationship Id="rId27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-966354" y="0"/>
            <a:ext cx="7620000" cy="7620000"/>
            <a:chOff x="-966354" y="0"/>
            <a:chExt cx="7620000" cy="7620000"/>
          </a:xfrm>
        </p:grpSpPr>
        <p:pic>
          <p:nvPicPr>
            <p:cNvPr id="1026" name="Picture 2" descr="Ретро лампа накаливания (шар) Loft It E27 40W 220V G12540 💡 купить в  интернет-магазине Светильник-Онлайн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6354" y="0"/>
              <a:ext cx="7620000" cy="7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-329184" y="0"/>
              <a:ext cx="5693664" cy="7217664"/>
            </a:xfrm>
            <a:prstGeom prst="rect">
              <a:avLst/>
            </a:prstGeom>
            <a:solidFill>
              <a:srgbClr val="0F0802">
                <a:alpha val="88000"/>
              </a:srgbClr>
            </a:solidFill>
            <a:ln>
              <a:solidFill>
                <a:srgbClr val="0F0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93177" y="4085409"/>
            <a:ext cx="551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Чуприна Анна, 10-7 класс</a:t>
            </a:r>
            <a:endParaRPr lang="ru-RU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79729" y="289184"/>
            <a:ext cx="8483087" cy="2666678"/>
          </a:xfrm>
        </p:spPr>
        <p:txBody>
          <a:bodyPr>
            <a:no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Нахождение наибольшей площади пересечения множеств широких лучей и треугольников</a:t>
            </a:r>
            <a:endParaRPr lang="ru-RU" sz="4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2447" y="3123911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Годовой проект по информатике</a:t>
            </a:r>
            <a:endParaRPr lang="ru-RU" sz="32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8388" t="9164" r="563" b="1431"/>
          <a:stretch/>
        </p:blipFill>
        <p:spPr>
          <a:xfrm>
            <a:off x="668592" y="2058295"/>
            <a:ext cx="3457575" cy="2790825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43659" t="32907" r="25731" b="50702"/>
          <a:stretch/>
        </p:blipFill>
        <p:spPr>
          <a:xfrm>
            <a:off x="379459" y="787030"/>
            <a:ext cx="4048125" cy="1219200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1525" t="14676" r="29273" b="8397"/>
          <a:stretch/>
        </p:blipFill>
        <p:spPr>
          <a:xfrm>
            <a:off x="-657881" y="1388690"/>
            <a:ext cx="2325077" cy="2111562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5453" t="3041" r="43938" b="24451"/>
          <a:stretch/>
        </p:blipFill>
        <p:spPr>
          <a:xfrm>
            <a:off x="2241427" y="3524482"/>
            <a:ext cx="3287401" cy="2649275"/>
          </a:xfrm>
          <a:prstGeom prst="teardrop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1" y="4356237"/>
            <a:ext cx="2255587" cy="2255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64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11726" y="221673"/>
            <a:ext cx="11677073" cy="3390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- 3 этап: Нахождение точек в каждой комбинации пересечений треугольников и лучей, лежащих внутри «широкого луча» и лежащих внутри треугольника, т.к. они точно лежат на границе пересечения или внутри него.</a:t>
            </a:r>
            <a:b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- 4 этап: После получения только тех точек, которые лежат на границе нашего пересечения или внутри него для каждой комбинации «треугольник – луч», нужно выбрать правильный обход точек для каждого многоугольника. В моей задаче рассматриваются выпуклые многоугольники, а значит, при обходе точек от одной к другой должен получаться выпуклый многоугольник.</a:t>
            </a:r>
            <a:r>
              <a:rPr lang="ru-RU" sz="4800" dirty="0" smtClean="0"/>
              <a:t/>
            </a:r>
            <a:br>
              <a:rPr lang="ru-RU" sz="4800" dirty="0" smtClean="0"/>
            </a:br>
            <a:endParaRPr lang="ru-RU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" y="3100990"/>
            <a:ext cx="2642975" cy="17993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63" y="3239534"/>
            <a:ext cx="4543800" cy="30966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01" y="3239535"/>
            <a:ext cx="4556668" cy="30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5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2564" y="300470"/>
            <a:ext cx="10125364" cy="1639166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- 5 </a:t>
            </a:r>
            <a:r>
              <a:rPr lang="ru-R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этап: Нахождение площади каждого полученного многоугольника и отбор многоугольника наибольшей площади.</a:t>
            </a:r>
            <a:br>
              <a:rPr lang="ru-R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- 6 </a:t>
            </a:r>
            <a:r>
              <a:rPr lang="ru-R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этап: </a:t>
            </a:r>
            <a:r>
              <a:rPr lang="ru-RU" sz="24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Отрисовка</a:t>
            </a:r>
            <a:r>
              <a:rPr lang="ru-R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полученной фигуры по вершинам.</a:t>
            </a:r>
            <a:r>
              <a:rPr lang="ru-RU" sz="3600" dirty="0">
                <a:solidFill>
                  <a:schemeClr val="bg1"/>
                </a:solidFill>
              </a:rPr>
              <a:t/>
            </a:r>
            <a:br>
              <a:rPr lang="ru-RU" sz="3600" dirty="0">
                <a:solidFill>
                  <a:schemeClr val="bg1"/>
                </a:solidFill>
              </a:rPr>
            </a:b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35" y="1939636"/>
            <a:ext cx="5729871" cy="38735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62" y="1939635"/>
            <a:ext cx="5660645" cy="3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660" cy="7632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891" y="-179821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Возникшие затруднения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892" y="945684"/>
            <a:ext cx="11991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Обход вершин в правильном порядке. Решением моей задачи является выпуклый многоугольник, однако при неправильном выборе обхода точек, я могу получить невыпуклый многоугольник. Надо было сделать так, чтобы </a:t>
            </a:r>
            <a:r>
              <a:rPr lang="ru-RU" dirty="0"/>
              <a:t> 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все его </a:t>
            </a:r>
            <a:r>
              <a:rPr lang="ru-R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точки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лежали </a:t>
            </a:r>
            <a:r>
              <a:rPr lang="ru-R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 одну сторону от любой прямой, проходящей через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две соседние вершины многоугольника.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Решение:  Я пыталась решить данную задачу методом Джарвиса, однако её получилось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решить, используя полярные координаты. 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891" y="2840630"/>
            <a:ext cx="11381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2)    Изначально я собиралась задавать фигуры с помощью координат, однако из-за этого работа                                   усложнялась, а задание фигур базовых классов было долгим и трудоёмким.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Решение: можно использовать класс 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для задания всех фигур и последующей работы с ними. Класс 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задаёт геометрический объект «вектор», имеющий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891" y="4251526"/>
            <a:ext cx="1165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3)    Ещё одной проблемой для меня </a:t>
            </a:r>
            <a:r>
              <a:rPr lang="ru-R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тал вопрос хранения вершин многоугольника, т.к. их число варьируется в зависимости от конфигурации картинки.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Решение: использование динамических массивов, размер которых не задаётся изначально. Динамические массивы – класс </a:t>
            </a:r>
            <a:r>
              <a:rPr lang="en-US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ArrayList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660" cy="7632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111" y="76226"/>
            <a:ext cx="7587961" cy="856647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Пример работы программы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8" y="1187510"/>
            <a:ext cx="6787862" cy="38181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2" y="2618933"/>
            <a:ext cx="6460216" cy="36338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70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660" cy="7632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400" y="1805998"/>
            <a:ext cx="10515600" cy="353262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Остались вопросы? Заинтересовало сотрудничество? Пишите!</a:t>
            </a:r>
            <a:b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Автор проекта: </a:t>
            </a:r>
            <a:r>
              <a:rPr lang="ru-RU" u="sng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Чуприна Анна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10-7, ПФМЛ 239</a:t>
            </a:r>
            <a:b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ann.skok77@gmail.com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400" y="415637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ФиНаЛоЧкА</a:t>
            </a:r>
            <a:endParaRPr lang="ru-RU" sz="3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01" y="3135534"/>
            <a:ext cx="2789499" cy="33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0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12691" y="0"/>
            <a:ext cx="7620000" cy="7620000"/>
            <a:chOff x="-966354" y="0"/>
            <a:chExt cx="7620000" cy="7620000"/>
          </a:xfrm>
        </p:grpSpPr>
        <p:pic>
          <p:nvPicPr>
            <p:cNvPr id="10" name="Picture 2" descr="Ретро лампа накаливания (шар) Loft It E27 40W 220V G12540 💡 купить в  интернет-магазине Светильник-Онлайн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6354" y="0"/>
              <a:ext cx="7620000" cy="7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Прямоугольник 10"/>
            <p:cNvSpPr/>
            <p:nvPr/>
          </p:nvSpPr>
          <p:spPr>
            <a:xfrm>
              <a:off x="-329184" y="0"/>
              <a:ext cx="5693664" cy="7217664"/>
            </a:xfrm>
            <a:prstGeom prst="rect">
              <a:avLst/>
            </a:prstGeom>
            <a:solidFill>
              <a:srgbClr val="0F0802">
                <a:alpha val="88000"/>
              </a:srgbClr>
            </a:solidFill>
            <a:ln>
              <a:solidFill>
                <a:srgbClr val="0F0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8288" y="180594"/>
            <a:ext cx="7433712" cy="1087755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Постановка задачи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346" y="4785658"/>
            <a:ext cx="11484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 </a:t>
            </a:r>
            <a:r>
              <a:rPr lang="ru-RU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 плоскости задано множество "широких лучей" и множество треугольников. Найти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такую пару "широкий луч"-треугольник, что фигура, находящаяся внутри "широкого луча" и треугольника, имеет максимальную площадь. В качестве ответа: выделить найденные "широкий луч" и треугольник, выделить контур фигуры, которая ограничивает точки внутри найденного «широкого луча» и треугольника, желательно выделить внутреннее пространство фигуры ("залить цветом").</a:t>
            </a:r>
            <a:endParaRPr lang="ru-RU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61" y="1395667"/>
            <a:ext cx="5115913" cy="29487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44" y="1395667"/>
            <a:ext cx="5088110" cy="29487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6675"/>
            <a:ext cx="7620000" cy="7620000"/>
            <a:chOff x="-966354" y="0"/>
            <a:chExt cx="7620000" cy="7620000"/>
          </a:xfrm>
        </p:grpSpPr>
        <p:pic>
          <p:nvPicPr>
            <p:cNvPr id="5" name="Picture 2" descr="Ретро лампа накаливания (шар) Loft It E27 40W 220V G12540 💡 купить в  интернет-магазине Светильник-Онлайн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6354" y="0"/>
              <a:ext cx="7620000" cy="7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-329184" y="0"/>
              <a:ext cx="5693664" cy="7217664"/>
            </a:xfrm>
            <a:prstGeom prst="rect">
              <a:avLst/>
            </a:prstGeom>
            <a:solidFill>
              <a:srgbClr val="0F0802">
                <a:alpha val="88000"/>
              </a:srgbClr>
            </a:solidFill>
            <a:ln>
              <a:solidFill>
                <a:srgbClr val="0F0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7686" y="405246"/>
            <a:ext cx="6950941" cy="1008784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Постановка задачи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8620" y="1555318"/>
            <a:ext cx="4218132" cy="74107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При наложении двух множеств друг на друга: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" y="2437678"/>
            <a:ext cx="5694218" cy="32895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42" y="2437678"/>
            <a:ext cx="5663438" cy="32895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589055" y="1695021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Наибольшая площадь найдена!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5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660" cy="7626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80011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Входные и выходные данные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43365"/>
            <a:ext cx="6673850" cy="6006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Входные данные: </a:t>
            </a:r>
          </a:p>
          <a:p>
            <a:pPr>
              <a:buFontTx/>
              <a:buChar char="-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Множество лучей. Каждый луч задается </a:t>
            </a:r>
            <a:r>
              <a:rPr lang="ru-R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двумя точками, являющимися вершинами стороны прямоугольника. Направление "луча" считать "направо на 90 градусов относительно вектора, проведенного из первой точки во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вторую. В проекте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 именуется «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Ray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Tx/>
              <a:buChar char="-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Множество треугольников. Каждый треугольник задается </a:t>
            </a:r>
            <a:r>
              <a:rPr lang="ru-R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тремя точками-вершинами. Точки попарно не совпадают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 проекте класс именуется «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Triangle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Выходные данные:</a:t>
            </a:r>
          </a:p>
          <a:p>
            <a:pPr>
              <a:buFontTx/>
              <a:buChar char="-"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Многоугольник, являющийся наибольшей точкой пересечения двух множеств. Задаётся массивом точек, являющихся его вершинами. В проекте класс именуется «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Polygon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».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Координаты точек, задающих фигуры, ограничены промежутками: 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 a – 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точка рабочей области =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ru-RU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-1&lt;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y.a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&lt;1, -1&lt;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x.a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&lt;1.</a:t>
            </a:r>
            <a:endParaRPr lang="ru-RU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2305824"/>
            <a:ext cx="3519518" cy="20303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517" y="127706"/>
            <a:ext cx="3497140" cy="202708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1156" t="1969" r="1090" b="1672"/>
          <a:stretch/>
        </p:blipFill>
        <p:spPr>
          <a:xfrm>
            <a:off x="7772190" y="4638219"/>
            <a:ext cx="3500583" cy="201196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01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660" cy="7626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860"/>
            <a:ext cx="6477000" cy="89102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Математическая модель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82" y="1619827"/>
            <a:ext cx="3276600" cy="9239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7123" y="2565163"/>
            <a:ext cx="353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Нахождение координат вектора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6" y="3160915"/>
            <a:ext cx="3800475" cy="1304925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6041" y="2387257"/>
                <a:ext cx="1212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041" y="2387257"/>
                <a:ext cx="1212127" cy="276999"/>
              </a:xfrm>
              <a:prstGeom prst="rect">
                <a:avLst/>
              </a:prstGeom>
              <a:blipFill>
                <a:blip r:embed="rId6"/>
                <a:stretch>
                  <a:fillRect l="-2525" r="-151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81689" y="2590629"/>
                <a:ext cx="1493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 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689" y="2590629"/>
                <a:ext cx="149329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9046" y="4551413"/>
                <a:ext cx="24524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Поворот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вектора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 </a:t>
                </a:r>
                <a:endParaRPr lang="en-US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произвольный угол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6" y="4551413"/>
                <a:ext cx="2452403" cy="646331"/>
              </a:xfrm>
              <a:prstGeom prst="rect">
                <a:avLst/>
              </a:prstGeom>
              <a:blipFill>
                <a:blip r:embed="rId8"/>
                <a:stretch>
                  <a:fillRect l="-2239" t="-6604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00705" y="4548528"/>
                <a:ext cx="30576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05" y="4548528"/>
                <a:ext cx="3057632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1113" y="5879129"/>
                <a:ext cx="3326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Вычисление длины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вектора</a:t>
                </a:r>
                <a:endParaRPr lang="ru-RU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13" y="5879129"/>
                <a:ext cx="3326423" cy="369332"/>
              </a:xfrm>
              <a:prstGeom prst="rect">
                <a:avLst/>
              </a:prstGeom>
              <a:blipFill>
                <a:blip r:embed="rId10"/>
                <a:stretch>
                  <a:fillRect l="-1651" t="-9836" r="-1101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14882" y="5879129"/>
                <a:ext cx="1618327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82" y="5879129"/>
                <a:ext cx="1618327" cy="427746"/>
              </a:xfrm>
              <a:prstGeom prst="rect">
                <a:avLst/>
              </a:prstGeom>
              <a:blipFill>
                <a:blip r:embed="rId11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98" y="885275"/>
            <a:ext cx="4400550" cy="4381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922986" y="1368386"/>
            <a:ext cx="458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Построение вектора, перпендикулярного </a:t>
            </a:r>
          </a:p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данному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202060" y="805108"/>
                <a:ext cx="3251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060" y="805108"/>
                <a:ext cx="3251531" cy="646331"/>
              </a:xfrm>
              <a:prstGeom prst="rect">
                <a:avLst/>
              </a:prstGeom>
              <a:blipFill>
                <a:blip r:embed="rId1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2757" y="2254543"/>
            <a:ext cx="6076950" cy="3905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125218" y="2769894"/>
            <a:ext cx="443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Сложение данного вектора с ве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тором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005" y="715007"/>
            <a:ext cx="4547895" cy="1091367"/>
          </a:xfrm>
        </p:spPr>
        <p:txBody>
          <a:bodyPr/>
          <a:lstStyle/>
          <a:p>
            <a:pPr>
              <a:spcBef>
                <a:spcPts val="0"/>
              </a:spcBef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 «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»: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(в дальнейшем 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и 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</a:t>
            </a: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являются координатами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полученной фигуры) Имеет поля 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 y</a:t>
            </a:r>
            <a:endParaRPr lang="ru-RU" sz="1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282" y="5454072"/>
            <a:ext cx="5038725" cy="3905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5218" y="3512563"/>
            <a:ext cx="6296025" cy="3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036778" y="3999931"/>
            <a:ext cx="418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Разность данного вектора и вектора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393968" y="4006721"/>
                <a:ext cx="16232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968" y="4006721"/>
                <a:ext cx="1623265" cy="646331"/>
              </a:xfrm>
              <a:prstGeom prst="rect">
                <a:avLst/>
              </a:prstGeom>
              <a:blipFill>
                <a:blip r:embed="rId1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/>
          <p:cNvGrpSpPr/>
          <p:nvPr/>
        </p:nvGrpSpPr>
        <p:grpSpPr>
          <a:xfrm>
            <a:off x="5570354" y="5363128"/>
            <a:ext cx="2169720" cy="1039708"/>
            <a:chOff x="5570354" y="5363128"/>
            <a:chExt cx="2169720" cy="1039708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5570354" y="5363128"/>
              <a:ext cx="2169720" cy="96293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Прямая со стрелкой 30"/>
            <p:cNvCxnSpPr/>
            <p:nvPr/>
          </p:nvCxnSpPr>
          <p:spPr>
            <a:xfrm flipH="1" flipV="1">
              <a:off x="5877725" y="5487161"/>
              <a:ext cx="15075" cy="742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>
              <a:off x="5684356" y="6106315"/>
              <a:ext cx="19363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/>
            <p:cNvCxnSpPr/>
            <p:nvPr/>
          </p:nvCxnSpPr>
          <p:spPr>
            <a:xfrm flipV="1">
              <a:off x="5892800" y="5649334"/>
              <a:ext cx="584200" cy="456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315514" y="603350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514" y="6033504"/>
                  <a:ext cx="36798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Прямая соединительная линия 38"/>
            <p:cNvCxnSpPr/>
            <p:nvPr/>
          </p:nvCxnSpPr>
          <p:spPr>
            <a:xfrm>
              <a:off x="6477000" y="5649334"/>
              <a:ext cx="15075" cy="505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 flipH="1">
              <a:off x="5877725" y="5649334"/>
              <a:ext cx="5992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73488" y="5482097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488" y="5482097"/>
                  <a:ext cx="371384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Группа 9"/>
          <p:cNvGrpSpPr/>
          <p:nvPr/>
        </p:nvGrpSpPr>
        <p:grpSpPr>
          <a:xfrm>
            <a:off x="4113900" y="3160915"/>
            <a:ext cx="917898" cy="1387613"/>
            <a:chOff x="4113900" y="3160915"/>
            <a:chExt cx="917898" cy="1387613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239491" y="3160915"/>
              <a:ext cx="792307" cy="138761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 стрелкой 47"/>
            <p:cNvCxnSpPr/>
            <p:nvPr/>
          </p:nvCxnSpPr>
          <p:spPr>
            <a:xfrm flipV="1">
              <a:off x="4429116" y="3375102"/>
              <a:ext cx="114220" cy="7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 flipV="1">
              <a:off x="4429116" y="3512563"/>
              <a:ext cx="529052" cy="671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Дуга 50"/>
            <p:cNvSpPr/>
            <p:nvPr/>
          </p:nvSpPr>
          <p:spPr>
            <a:xfrm>
              <a:off x="4113900" y="3903836"/>
              <a:ext cx="529052" cy="370040"/>
            </a:xfrm>
            <a:prstGeom prst="arc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406519" y="3633509"/>
                  <a:ext cx="37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519" y="3633509"/>
                  <a:ext cx="371447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Группа 27"/>
          <p:cNvGrpSpPr/>
          <p:nvPr/>
        </p:nvGrpSpPr>
        <p:grpSpPr>
          <a:xfrm>
            <a:off x="9518730" y="1451439"/>
            <a:ext cx="2184373" cy="719550"/>
            <a:chOff x="9573518" y="1441759"/>
            <a:chExt cx="2184373" cy="719550"/>
          </a:xfrm>
        </p:grpSpPr>
        <p:sp>
          <p:nvSpPr>
            <p:cNvPr id="53" name="Прямоугольник 52"/>
            <p:cNvSpPr/>
            <p:nvPr/>
          </p:nvSpPr>
          <p:spPr>
            <a:xfrm>
              <a:off x="9573518" y="1451439"/>
              <a:ext cx="2184373" cy="709870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 стрелкой 54"/>
            <p:cNvCxnSpPr/>
            <p:nvPr/>
          </p:nvCxnSpPr>
          <p:spPr>
            <a:xfrm flipV="1">
              <a:off x="10205600" y="1441759"/>
              <a:ext cx="0" cy="572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>
              <a:off x="10205600" y="2014717"/>
              <a:ext cx="13052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Прямоугольник 60"/>
            <p:cNvSpPr/>
            <p:nvPr/>
          </p:nvSpPr>
          <p:spPr>
            <a:xfrm>
              <a:off x="10205600" y="1806374"/>
              <a:ext cx="153902" cy="20834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354254" y="158564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90</a:t>
              </a:r>
              <a:endParaRPr lang="ru-RU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379772" y="5229583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772" y="5229583"/>
                <a:ext cx="367665" cy="41030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11413" y="2728622"/>
                <a:ext cx="15719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413" y="2728622"/>
                <a:ext cx="1571969" cy="646331"/>
              </a:xfrm>
              <a:prstGeom prst="rect">
                <a:avLst/>
              </a:prstGeom>
              <a:blipFill>
                <a:blip r:embed="rId25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Группа 29"/>
          <p:cNvGrpSpPr/>
          <p:nvPr/>
        </p:nvGrpSpPr>
        <p:grpSpPr>
          <a:xfrm>
            <a:off x="9160645" y="4684884"/>
            <a:ext cx="2438253" cy="1717952"/>
            <a:chOff x="9110470" y="4619559"/>
            <a:chExt cx="2438253" cy="1717952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9110470" y="4648955"/>
              <a:ext cx="2438253" cy="167696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65" name="Прямая со стрелкой 64"/>
            <p:cNvCxnSpPr/>
            <p:nvPr/>
          </p:nvCxnSpPr>
          <p:spPr>
            <a:xfrm flipV="1">
              <a:off x="9257100" y="5066196"/>
              <a:ext cx="599050" cy="812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/>
            <p:nvPr/>
          </p:nvCxnSpPr>
          <p:spPr>
            <a:xfrm>
              <a:off x="9856150" y="5066196"/>
              <a:ext cx="1198978" cy="967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/>
            <p:cNvCxnSpPr/>
            <p:nvPr/>
          </p:nvCxnSpPr>
          <p:spPr>
            <a:xfrm>
              <a:off x="9257100" y="5878980"/>
              <a:ext cx="1798028" cy="154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0144135" y="4619559"/>
                  <a:ext cx="1364861" cy="728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135" y="4619559"/>
                  <a:ext cx="1364861" cy="728276"/>
                </a:xfrm>
                <a:prstGeom prst="rect">
                  <a:avLst/>
                </a:prstGeom>
                <a:blipFill>
                  <a:blip r:embed="rId26"/>
                  <a:stretch>
                    <a:fillRect t="-588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9252124" y="5130611"/>
                  <a:ext cx="37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124" y="5130611"/>
                  <a:ext cx="371447" cy="369332"/>
                </a:xfrm>
                <a:prstGeom prst="rect">
                  <a:avLst/>
                </a:prstGeom>
                <a:blipFill>
                  <a:blip r:embed="rId27"/>
                  <a:stretch>
                    <a:fillRect t="-22951" r="-2459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9941798" y="5968179"/>
                  <a:ext cx="350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1798" y="5968179"/>
                  <a:ext cx="350672" cy="369332"/>
                </a:xfrm>
                <a:prstGeom prst="rect">
                  <a:avLst/>
                </a:prstGeom>
                <a:blipFill>
                  <a:blip r:embed="rId28"/>
                  <a:stretch>
                    <a:fillRect t="-23333" r="-2586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49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" y="-358"/>
            <a:ext cx="7620660" cy="7626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13" y="-126439"/>
            <a:ext cx="3161145" cy="79476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«</a:t>
            </a:r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78" y="744441"/>
            <a:ext cx="4619625" cy="3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8527" y="1208440"/>
            <a:ext cx="4713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Нормализация вектора - 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преобразование заданного вектора в вектор в том же направлении, но с единичной длиной.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66" y="2320084"/>
            <a:ext cx="6019800" cy="41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8527" y="2935211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Умножение вектора на число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40401" y="2921426"/>
                <a:ext cx="1336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401" y="2921426"/>
                <a:ext cx="1336007" cy="646331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2103" y="802089"/>
                <a:ext cx="2323649" cy="136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03" y="802089"/>
                <a:ext cx="2323649" cy="1365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1024339" y="3441481"/>
            <a:ext cx="1801091" cy="1082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1210238" y="3976039"/>
            <a:ext cx="508000" cy="29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1210238" y="3536704"/>
            <a:ext cx="1283854" cy="729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40754" y="4081710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54" y="4081710"/>
                <a:ext cx="369332" cy="369332"/>
              </a:xfrm>
              <a:prstGeom prst="rect">
                <a:avLst/>
              </a:prstGeom>
              <a:blipFill>
                <a:blip r:embed="rId8"/>
                <a:stretch>
                  <a:fillRect t="-23333" r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40602" y="3789354"/>
                <a:ext cx="714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02" y="3789354"/>
                <a:ext cx="714234" cy="369332"/>
              </a:xfrm>
              <a:prstGeom prst="rect">
                <a:avLst/>
              </a:prstGeom>
              <a:blipFill>
                <a:blip r:embed="rId9"/>
                <a:stretch>
                  <a:fillRect t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04" y="4703066"/>
            <a:ext cx="4162425" cy="4000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78919" y="5249400"/>
            <a:ext cx="5521717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Метод, возвращающий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выраженный в радианах угол, отсчитываемый против часовой стрелки от положительного направления оси X до точки (</a:t>
            </a:r>
            <a:r>
              <a:rPr kumimoji="0" lang="en-US" alt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 Арктангенс данного угла.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83853" y="50879"/>
            <a:ext cx="232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«</a:t>
            </a:r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Line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39000" y="774481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Имеет поля 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A, B, C </a:t>
            </a: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коэффициенты для 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задания общего уравнения прямой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точки </a:t>
            </a:r>
            <a:r>
              <a:rPr lang="en-US" sz="1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pointA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pointB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которыми происходит задание прямых.</a:t>
            </a:r>
            <a:endParaRPr lang="ru-RU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39000" y="1731559"/>
                <a:ext cx="1928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1731559"/>
                <a:ext cx="1928990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5541" y="2174104"/>
            <a:ext cx="2867025" cy="333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401" y="2462110"/>
            <a:ext cx="5076825" cy="3429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6853382" y="2964745"/>
            <a:ext cx="523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Проверка прямых на параллельность. В случае параллельности прямых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28914" y="3661642"/>
                <a:ext cx="2514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14" y="3661642"/>
                <a:ext cx="251421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Рисунок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5445" y="4198142"/>
            <a:ext cx="4067175" cy="15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9" name="Группа 18"/>
          <p:cNvGrpSpPr/>
          <p:nvPr/>
        </p:nvGrpSpPr>
        <p:grpSpPr>
          <a:xfrm>
            <a:off x="10298545" y="3351315"/>
            <a:ext cx="1644073" cy="679659"/>
            <a:chOff x="10298545" y="3351315"/>
            <a:chExt cx="1644073" cy="679659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0298545" y="3351315"/>
              <a:ext cx="1644073" cy="67965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474036" y="3441481"/>
              <a:ext cx="914400" cy="37153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10935855" y="3567757"/>
              <a:ext cx="821880" cy="3337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752630" y="5886927"/>
            <a:ext cx="454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Нахождение коэффициентов общего уравнения, заданной по двум точкам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9788200" y="4257937"/>
                <a:ext cx="22990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00" y="4257937"/>
                <a:ext cx="2299026" cy="923330"/>
              </a:xfrm>
              <a:prstGeom prst="rect">
                <a:avLst/>
              </a:prstGeom>
              <a:blipFill>
                <a:blip r:embed="rId16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Группа 19"/>
          <p:cNvGrpSpPr/>
          <p:nvPr/>
        </p:nvGrpSpPr>
        <p:grpSpPr>
          <a:xfrm>
            <a:off x="9906000" y="5249400"/>
            <a:ext cx="2036618" cy="1283858"/>
            <a:chOff x="9906000" y="5249400"/>
            <a:chExt cx="2036618" cy="1283858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9906000" y="5249400"/>
              <a:ext cx="2036618" cy="128385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232566" y="5408230"/>
              <a:ext cx="1525169" cy="878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Овал 47"/>
            <p:cNvSpPr/>
            <p:nvPr/>
          </p:nvSpPr>
          <p:spPr>
            <a:xfrm>
              <a:off x="10625111" y="5963127"/>
              <a:ext cx="133297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11049399" y="5712617"/>
              <a:ext cx="142364" cy="11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0474036" y="6115527"/>
                  <a:ext cx="9645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4036" y="6115527"/>
                  <a:ext cx="964559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485072" y="5332844"/>
                  <a:ext cx="9752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5072" y="5332844"/>
                  <a:ext cx="97520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49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36"/>
            <a:ext cx="7620660" cy="7626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946" y="106507"/>
            <a:ext cx="2413000" cy="57698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«</a:t>
            </a:r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Line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46" y="683491"/>
            <a:ext cx="4686300" cy="1781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3946" y="2604655"/>
            <a:ext cx="619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Пересечение данной прямой с прямой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Проверка на параллельность (см. метод «</a:t>
            </a:r>
            <a:r>
              <a:rPr lang="en-US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isParallel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пред. 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лайд)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Если прямые не параллельны, то можно найти точку пересечения двух прямых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49585" y="3861115"/>
                <a:ext cx="1525867" cy="111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85" y="3861115"/>
                <a:ext cx="1525867" cy="111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98284" y="3861116"/>
                <a:ext cx="2326919" cy="111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84" y="3861116"/>
                <a:ext cx="2326919" cy="111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5076" y="5096232"/>
            <a:ext cx="223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 «</a:t>
            </a:r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Ray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561" y="5739967"/>
            <a:ext cx="4325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Имеет поля – точки, которыми задаётся луч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525" y="4975716"/>
            <a:ext cx="2981325" cy="16859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429040" y="133389"/>
            <a:ext cx="292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 «</a:t>
            </a:r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Triangle</a:t>
            </a:r>
            <a:r>
              <a:rPr lang="ru-RU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»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146" y="735182"/>
            <a:ext cx="406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Имеет три поля – вершины треугольника</a:t>
            </a:r>
            <a:endParaRPr lang="ru-RU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3372" y="1397083"/>
            <a:ext cx="6782477" cy="5992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363855" y="2036547"/>
            <a:ext cx="41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Нахождение площади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треугольника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255076" y="4081983"/>
            <a:ext cx="2488124" cy="1014249"/>
            <a:chOff x="255076" y="4081983"/>
            <a:chExt cx="2488124" cy="101424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255076" y="4081983"/>
              <a:ext cx="2488124" cy="1014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591127" y="4322618"/>
              <a:ext cx="1894688" cy="581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>
              <a:off x="397164" y="4237904"/>
              <a:ext cx="2109932" cy="7249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Овал 19"/>
            <p:cNvSpPr/>
            <p:nvPr/>
          </p:nvSpPr>
          <p:spPr>
            <a:xfrm>
              <a:off x="1466003" y="4550252"/>
              <a:ext cx="144935" cy="1266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12914" y="2492571"/>
                <a:ext cx="5955092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14" y="2492571"/>
                <a:ext cx="5955092" cy="708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166" y="3292260"/>
            <a:ext cx="5124450" cy="14573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727045" y="4840682"/>
            <a:ext cx="370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Нахождение геометрического центра многоугольника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952768" y="5739967"/>
                <a:ext cx="1862369" cy="475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68" y="5739967"/>
                <a:ext cx="1862369" cy="4751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9906000" y="5487013"/>
            <a:ext cx="2162006" cy="124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авильный пятиугольник 26"/>
          <p:cNvSpPr/>
          <p:nvPr/>
        </p:nvSpPr>
        <p:spPr>
          <a:xfrm>
            <a:off x="10117867" y="5657651"/>
            <a:ext cx="1738272" cy="841740"/>
          </a:xfrm>
          <a:prstGeom prst="pen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0117867" y="5977564"/>
            <a:ext cx="1314113" cy="30893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27" idx="0"/>
          </p:cNvCxnSpPr>
          <p:nvPr/>
        </p:nvCxnSpPr>
        <p:spPr>
          <a:xfrm>
            <a:off x="10987003" y="5657651"/>
            <a:ext cx="0" cy="100399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27" idx="5"/>
          </p:cNvCxnSpPr>
          <p:nvPr/>
        </p:nvCxnSpPr>
        <p:spPr>
          <a:xfrm flipH="1">
            <a:off x="10560260" y="5979166"/>
            <a:ext cx="1295877" cy="30733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endCxn id="27" idx="2"/>
          </p:cNvCxnSpPr>
          <p:nvPr/>
        </p:nvCxnSpPr>
        <p:spPr>
          <a:xfrm flipH="1">
            <a:off x="10449849" y="6078521"/>
            <a:ext cx="713555" cy="420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27" idx="4"/>
          </p:cNvCxnSpPr>
          <p:nvPr/>
        </p:nvCxnSpPr>
        <p:spPr>
          <a:xfrm flipH="1" flipV="1">
            <a:off x="10560258" y="5906632"/>
            <a:ext cx="963899" cy="59275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10920284" y="6110594"/>
            <a:ext cx="135680" cy="12868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920284" y="5821321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284" y="5821321"/>
                <a:ext cx="3714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863431" y="5622260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431" y="5622260"/>
                <a:ext cx="46782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0632864" y="5351833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864" y="5351833"/>
                <a:ext cx="4731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065186" y="6327631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86" y="6327631"/>
                <a:ext cx="48724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Рисунок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00" y="150201"/>
            <a:ext cx="1514177" cy="1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660" cy="7632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250" y="147782"/>
            <a:ext cx="7102186" cy="96953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Структуры данных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637" y="1274618"/>
            <a:ext cx="197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</a:t>
            </a: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Vector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41600" y="1274618"/>
            <a:ext cx="609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602182" y="1274618"/>
            <a:ext cx="62807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767505" y="122229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6139" y="12222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4212" y="1299243"/>
            <a:ext cx="48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Оба поля типа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double.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Координаты вектора.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37" y="1985818"/>
            <a:ext cx="1725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 </a:t>
            </a: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Line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641600" y="2059709"/>
            <a:ext cx="609600" cy="4802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02182" y="2059709"/>
            <a:ext cx="628073" cy="4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581237" y="2059709"/>
            <a:ext cx="674254" cy="4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606473" y="2059709"/>
            <a:ext cx="1034474" cy="4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871954" y="2059709"/>
            <a:ext cx="988191" cy="4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757887" y="2087571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37880" y="209979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9469" y="206902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6473" y="2059709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pointA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2088" y="2059709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pointB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7929" y="1708819"/>
            <a:ext cx="41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Первые три поля типа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double.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Описывают коэффициенты при задании прямой в общем виде. </a:t>
            </a:r>
          </a:p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Два последних поля – две точки, по которым задаётся прямая.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637" y="2890584"/>
            <a:ext cx="1641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</a:t>
            </a: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Ray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641600" y="2890584"/>
            <a:ext cx="609600" cy="461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602182" y="2890584"/>
            <a:ext cx="62807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4581237" y="2890584"/>
            <a:ext cx="67425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5606473" y="2890584"/>
            <a:ext cx="76661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2803040" y="2899820"/>
            <a:ext cx="26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77976" y="2872662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7903" y="287203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35216" y="28806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641600" y="3578045"/>
            <a:ext cx="623971" cy="415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602182" y="3578045"/>
            <a:ext cx="628073" cy="415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2780085" y="3531817"/>
            <a:ext cx="27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7137" y="3531817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18364" y="3417763"/>
            <a:ext cx="676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Вектора класса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являющиеся вершинами широкого луча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91920" y="3968872"/>
            <a:ext cx="456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Вектора, задающие вектор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класса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634414" y="4415425"/>
            <a:ext cx="631157" cy="4248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3602182" y="4415425"/>
            <a:ext cx="628073" cy="4248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786712" y="4378632"/>
            <a:ext cx="333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53910" y="43802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74212" y="4424425"/>
            <a:ext cx="469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Точки типа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задающие широкий луч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7494" y="5011168"/>
            <a:ext cx="224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</a:t>
            </a: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Triangle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2946400" y="5206421"/>
            <a:ext cx="655782" cy="461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3891364" y="5209309"/>
            <a:ext cx="689873" cy="4524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4870419" y="5215967"/>
            <a:ext cx="688109" cy="461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3106617" y="518855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59809" y="521612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54012" y="5188556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58527" y="5016647"/>
            <a:ext cx="3082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Вектора класса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являющиеся вершинами треугольника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6562" y="6005743"/>
            <a:ext cx="226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-Класс </a:t>
            </a: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Polygon </a:t>
            </a:r>
            <a:endParaRPr lang="ru-RU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>
            <a:off x="456562" y="2697018"/>
            <a:ext cx="7292747" cy="18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413847" y="1838036"/>
            <a:ext cx="7363171" cy="9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400796" y="4920673"/>
            <a:ext cx="76313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456562" y="5920509"/>
            <a:ext cx="7708383" cy="92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2946400" y="6123709"/>
            <a:ext cx="655782" cy="343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3891364" y="6123709"/>
            <a:ext cx="689873" cy="343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6499447" y="6123709"/>
            <a:ext cx="640164" cy="343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4835001" y="604085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…………………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0" name="Стрелка вправо 69"/>
          <p:cNvSpPr/>
          <p:nvPr/>
        </p:nvSpPr>
        <p:spPr>
          <a:xfrm rot="10800000">
            <a:off x="7449103" y="5982575"/>
            <a:ext cx="993649" cy="62596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/>
          <p:cNvSpPr txBox="1"/>
          <p:nvPr/>
        </p:nvSpPr>
        <p:spPr>
          <a:xfrm>
            <a:off x="8621507" y="5128580"/>
            <a:ext cx="3651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Динамический массив (массив с переменным числом ячеек), хранящий координаты многоугольника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polygon_coordinates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Тип </a:t>
            </a:r>
            <a:r>
              <a:rPr lang="en-US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ArrayList</a:t>
            </a:r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&lt;Vector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" y="-18473"/>
            <a:ext cx="7620660" cy="7632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28" y="124980"/>
            <a:ext cx="4251036" cy="80789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Метод решения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944" y="932873"/>
            <a:ext cx="11529291" cy="22444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- 1 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этап: 1.1. Нахождение прямых, которые задают каждый треугольник и создание массива с ними.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2.2 Нахождение прямых, которые задают каждый широкий луч и создание массива с ними</a:t>
            </a: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этап: 2 этап: Пересечение полученных прямых и занесение всех точек пересечения каждого треугольника с каждым «широким лучом» в отдельный массив точек пересечения.</a:t>
            </a:r>
            <a:endParaRPr lang="ru-RU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676" r="1"/>
          <a:stretch/>
        </p:blipFill>
        <p:spPr>
          <a:xfrm>
            <a:off x="80816" y="3288148"/>
            <a:ext cx="3918529" cy="2654237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58" y="3288147"/>
            <a:ext cx="3939883" cy="2654237"/>
          </a:xfrm>
          <a:prstGeom prst="rect">
            <a:avLst/>
          </a:prstGeom>
        </p:spPr>
      </p:pic>
      <p:pic>
        <p:nvPicPr>
          <p:cNvPr id="161" name="Рисунок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899" y="3281485"/>
            <a:ext cx="3941143" cy="26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1172</TotalTime>
  <Words>1592</Words>
  <Application>Microsoft Office PowerPoint</Application>
  <PresentationFormat>Широкоэкранный</PresentationFormat>
  <Paragraphs>148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Wingdings</vt:lpstr>
      <vt:lpstr>Тема Office</vt:lpstr>
      <vt:lpstr>Нахождение наибольшей площади пересечения множеств широких лучей и треугольников</vt:lpstr>
      <vt:lpstr>Постановка задачи</vt:lpstr>
      <vt:lpstr>Постановка задачи</vt:lpstr>
      <vt:lpstr>Входные и выходные данные</vt:lpstr>
      <vt:lpstr>Математическая модель</vt:lpstr>
      <vt:lpstr>-Класс «Vector»</vt:lpstr>
      <vt:lpstr>-Класс «Line»</vt:lpstr>
      <vt:lpstr>Структуры данных</vt:lpstr>
      <vt:lpstr>Метод решения </vt:lpstr>
      <vt:lpstr>Презентация PowerPoint</vt:lpstr>
      <vt:lpstr>- 5 этап: Нахождение площади каждого полученного многоугольника и отбор многоугольника наибольшей площади. - 6 этап: Отрисовка полученной фигуры по вершинам. </vt:lpstr>
      <vt:lpstr>Возникшие затруднения</vt:lpstr>
      <vt:lpstr>Пример работы программы</vt:lpstr>
      <vt:lpstr>Остались вопросы? Заинтересовало сотрудничество? Пишите! Автор проекта: Чуприна Анна 10-7, ПФМЛ 239 ann.skok77@gmail.com 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Нахождение наибольшей площади пересечения множеств широких лучей и треугольников</dc:title>
  <dc:creator>mainuser</dc:creator>
  <cp:lastModifiedBy>Пользователь Windows</cp:lastModifiedBy>
  <cp:revision>65</cp:revision>
  <dcterms:created xsi:type="dcterms:W3CDTF">2021-03-26T05:35:18Z</dcterms:created>
  <dcterms:modified xsi:type="dcterms:W3CDTF">2021-04-18T08:41:30Z</dcterms:modified>
</cp:coreProperties>
</file>